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C92FD-D2A1-7088-EF81-C655C8FD9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8B5043-62D2-1142-C8BC-BC339E73C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EE6F69-8552-9946-035F-B1927569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5404DE-4541-2C52-40BD-DCAA849E8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D0BCE7-ABAA-61A0-0F34-90050FEE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91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CEC99-0CBB-40F3-0AEE-D687C9B2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3CE279-EB42-D406-1CDB-79DD7CA95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801641-B11E-E2C6-169B-8CAB19A0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35CF42-A510-51BF-51C3-58F66700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1FEA12-16E3-367F-9F8A-1CBB9437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0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68C79E9-6B4C-E9B2-1DF0-19F882981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2D1B37-12BD-2EB9-C368-6A6530B17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88490B-87E4-9B29-FE42-AA7CF1BF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C28C0-C70E-8A16-C6D3-B6A26C11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C2EBEE-4F88-B69F-6768-6CAE1996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80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2F378-9379-E6A3-9E00-977B2FE4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69036-403C-541F-C4ED-FE35B010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7C3828-D0F0-CCCD-8B30-F9706BFB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2E998-AFBA-EEEB-3B74-62335485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5DB995-9CC3-3131-52C2-0FFC5A80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71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0E356-FF8B-E04A-29BE-3A5217D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0D0A81-760A-902F-E215-BCCD774F4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FC0A0E-9BB4-A523-C1B0-D1ADAEC9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38716E-B006-1329-8C69-2A15E206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3B0442-3062-E34F-8C28-117AC413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30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0AAD7-54D4-A4D1-D901-EA224C01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2E6176-1317-A583-03BD-A1874D55F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0D10C4-CB6D-5023-D241-8D374060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3967B2-B682-E9BE-7843-63C8EB13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708874-1F15-B414-9872-84551A78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065CE8-3DCE-B88C-6758-460C2043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39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C2A8C-D292-50F8-BB3E-C0A3023A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83E46C-B9D3-85C7-FFAC-392175B3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F7D2DE-2EEB-C929-2216-56FB67683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677148-64B5-6B41-3C3A-7AC003B78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4EC7A64-A2FB-9B9D-BE00-BF07D0DED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261E436-F3C4-AB01-EC68-3BCD598D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BBFCBF-12C7-54B7-D813-7A5B4520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E0FC1A-6EA4-E2BE-3017-50BB5D98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08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5157F-1877-F4DE-4C60-0001E639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AB951D-727D-C120-08AC-4697F965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A2DD37-6A7B-C99D-88E8-C906D817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4AB5A4-DE5B-145D-8A06-72AFAF9A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60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782BB40-F579-2BB9-D92A-74F76634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05706F8-F67C-D9F1-2196-16B3E57F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9F8B55-90CE-89C2-10B4-23DD3692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9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F2D1F-6161-2BE4-B18E-79F7C4A7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EEB782-B34F-C1D0-0D15-4B121373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2EBD46-A8F4-A143-4DDE-78A13CC45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EE442E-10C1-3667-BE22-F0A484A0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E55850-8C2D-2DF8-514D-F1D0AB12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E1F76A-0006-21D8-6C68-FC300C38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20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38ABD-A91F-0E77-E85F-1D048878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CF988C-A3BD-3D3B-FBEC-A9ADD64AF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C3ED36-F67F-8229-5922-E5E0A10CF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B5591F-6535-04EA-CC21-48707157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245F09-47E2-FF59-F74B-F7F8EC67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9DC6DF-B590-6EB3-4B2E-F4F9D16A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12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B1C1BA4-0080-0EE0-C354-B307DE6D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A39F2E-EAB7-1BBE-CE2F-29090ACE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8D6C5C-0821-1C7A-6483-05A768BA3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5C886-5C6B-44B5-B231-9B2D4C2DBD31}" type="datetimeFigureOut">
              <a:rPr lang="cs-CZ" smtClean="0"/>
              <a:t>06.01.2025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A77BFE-7182-3B41-A8CD-E017ED82B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829CBF-B916-1F56-A0B0-231AFC98B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304289-E68C-4B6F-9A6A-4F35EC0AC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78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j-lbc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s.lebeda@kraj-lbc.cz" TargetMode="External"/><Relationship Id="rId5" Type="http://schemas.openxmlformats.org/officeDocument/2006/relationships/hyperlink" Target="mailto:andrea.klimeckova@kraj-lbc.cz" TargetMode="External"/><Relationship Id="rId4" Type="http://schemas.openxmlformats.org/officeDocument/2006/relationships/hyperlink" Target="mailto:vaclav.strouhal@kraj-lbc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480B33-15EF-E6E9-6996-37E6B80DA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cs-CZ" sz="6100" b="1" dirty="0">
                <a:solidFill>
                  <a:srgbClr val="FFFFFF"/>
                </a:solidFill>
              </a:rPr>
              <a:t>Dotační fond Libereckého kraje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59D0FA-7ECA-CB71-E405-1623AD702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662542"/>
          </a:xfrm>
        </p:spPr>
        <p:txBody>
          <a:bodyPr anchor="ctr">
            <a:normAutofit fontScale="92500"/>
          </a:bodyPr>
          <a:lstStyle/>
          <a:p>
            <a:r>
              <a:rPr lang="cs-CZ" dirty="0">
                <a:solidFill>
                  <a:srgbClr val="FFFFFF"/>
                </a:solidFill>
              </a:rPr>
              <a:t>Podpora integrace národnostních menšin a cizinců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398F6F-38F2-B213-87C3-8A4469FD5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92" y="3773894"/>
            <a:ext cx="3790933" cy="14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8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Účel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cs-CZ" altLang="cs-CZ" sz="3600" b="1" dirty="0">
                <a:solidFill>
                  <a:srgbClr val="C00000"/>
                </a:solidFill>
              </a:rPr>
              <a:t>Informační činnost, osvětové aktivity a prevence xenofobního chování</a:t>
            </a:r>
            <a:endParaRPr lang="cs-CZ" sz="3600" dirty="0"/>
          </a:p>
          <a:p>
            <a:r>
              <a:rPr lang="cs-CZ" sz="3600" b="1" dirty="0"/>
              <a:t>VŽDY: „Realizace ………..</a:t>
            </a:r>
          </a:p>
          <a:p>
            <a:pPr marL="0" indent="0">
              <a:buNone/>
            </a:pPr>
            <a:r>
              <a:rPr lang="cs-CZ" sz="3600" b="1" i="1" dirty="0"/>
              <a:t>      (název akce, na kterou je žádost  </a:t>
            </a:r>
          </a:p>
          <a:p>
            <a:pPr marL="0" indent="0">
              <a:buNone/>
            </a:pPr>
            <a:r>
              <a:rPr lang="cs-CZ" sz="3600" b="1" i="1" dirty="0"/>
              <a:t>      o poskytnutí dotace předkládána)</a:t>
            </a:r>
            <a:r>
              <a:rPr lang="cs-CZ" sz="3600" b="1" dirty="0"/>
              <a:t>“ </a:t>
            </a:r>
            <a:endParaRPr lang="cs-CZ" sz="3600" dirty="0"/>
          </a:p>
          <a:p>
            <a:r>
              <a:rPr lang="cs-CZ" sz="3600" dirty="0"/>
              <a:t>v případě vyplnění jiného účelu bude žádost   </a:t>
            </a:r>
            <a:br>
              <a:rPr lang="cs-CZ" sz="3600" dirty="0"/>
            </a:br>
            <a:r>
              <a:rPr lang="cs-CZ" sz="3600" dirty="0"/>
              <a:t>vyřazena z dalšího hodnocení </a:t>
            </a:r>
          </a:p>
          <a:p>
            <a:r>
              <a:rPr lang="cs-CZ" sz="3600" dirty="0"/>
              <a:t>účel projektu bude doslovně uveden ve smlouvě </a:t>
            </a:r>
          </a:p>
          <a:p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8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Výstupy parametrů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cs-CZ" altLang="cs-CZ" sz="3600" b="1" dirty="0">
                <a:solidFill>
                  <a:srgbClr val="C00000"/>
                </a:solidFill>
              </a:rPr>
              <a:t>Informační činnost, osvětové aktivity a prevence xenofobního chování</a:t>
            </a:r>
            <a:br>
              <a:rPr lang="cs-CZ" altLang="cs-CZ" sz="3600" b="1" dirty="0">
                <a:solidFill>
                  <a:srgbClr val="C00000"/>
                </a:solidFill>
              </a:rPr>
            </a:br>
            <a:endParaRPr lang="cs-CZ" sz="3600" dirty="0"/>
          </a:p>
          <a:p>
            <a:r>
              <a:rPr lang="cs-CZ" sz="3600" dirty="0"/>
              <a:t>počet osob zapojených do aktivit</a:t>
            </a:r>
          </a:p>
          <a:p>
            <a:pPr marL="0" indent="0">
              <a:buNone/>
            </a:pPr>
            <a:r>
              <a:rPr lang="cs-CZ" sz="3600" dirty="0"/>
              <a:t>      (NE</a:t>
            </a:r>
            <a:r>
              <a:rPr lang="cs-CZ" sz="3600" i="1" dirty="0"/>
              <a:t> pracovníci organizace!) </a:t>
            </a:r>
            <a:endParaRPr lang="cs-CZ" sz="3600" dirty="0"/>
          </a:p>
          <a:p>
            <a:r>
              <a:rPr lang="cs-CZ" sz="3600" dirty="0"/>
              <a:t>osoba (měrná jednotka) </a:t>
            </a:r>
          </a:p>
          <a:p>
            <a:r>
              <a:rPr lang="cs-CZ" sz="3600" dirty="0"/>
              <a:t>číslo (hodnota parametru). </a:t>
            </a:r>
            <a:r>
              <a:rPr lang="cs-CZ" sz="3600" b="1" dirty="0"/>
              <a:t>Při vyúčtování dotace je nutné doložit naplnění hodnoty parametru! </a:t>
            </a:r>
            <a:endParaRPr lang="cs-CZ" sz="3600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7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Povinné přílohy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>
                <a:cs typeface="Times New Roman" panose="02020603050405020304" pitchFamily="18" charset="0"/>
              </a:rPr>
              <a:t>viz vyhlášení programu </a:t>
            </a:r>
            <a:r>
              <a:rPr lang="cs-CZ" altLang="cs-CZ" sz="3600" b="1" dirty="0">
                <a:cs typeface="Times New Roman" panose="02020603050405020304" pitchFamily="18" charset="0"/>
              </a:rPr>
              <a:t>„Ostatní podmínky programu, odst. G+H“:</a:t>
            </a:r>
            <a:endParaRPr lang="cs-CZ" altLang="cs-CZ" sz="3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>
                <a:cs typeface="Times New Roman" panose="02020603050405020304" pitchFamily="18" charset="0"/>
              </a:rPr>
              <a:t>ověřená prostá kopie bankovního spojení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>
                <a:cs typeface="Times New Roman" panose="02020603050405020304" pitchFamily="18" charset="0"/>
              </a:rPr>
              <a:t>ověřený dokument prokazující ustanovení subjektu – viz G odst. 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>
                <a:cs typeface="Times New Roman" panose="02020603050405020304" pitchFamily="18" charset="0"/>
              </a:rPr>
              <a:t>podrobný popis projektu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>
                <a:cs typeface="Times New Roman" panose="02020603050405020304" pitchFamily="18" charset="0"/>
              </a:rPr>
              <a:t>podrobný rozpočet projektu, včetně popisu jednotlivých položek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>
                <a:cs typeface="Times New Roman" panose="02020603050405020304" pitchFamily="18" charset="0"/>
              </a:rPr>
              <a:t>čestné prohlášení o pravdivosti a úplnosti údajů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3600" b="1" i="0" u="sng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úplný výpis platných údajů z evidence skutečných majitelů</a:t>
            </a:r>
            <a:endParaRPr lang="cs-CZ" altLang="cs-CZ" sz="3600" dirty="0"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8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Povinné přílohy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36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Upozorňujeme žadatele, že v souvislosti s nabytím účinnosti zákona č. 37/2021 Sb. o evidenci skutečných majitelů</a:t>
            </a:r>
            <a:r>
              <a:rPr lang="cs-CZ" sz="3600" b="0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 a v souladu s touto skutečností novelizovaným ustanovením </a:t>
            </a:r>
            <a:r>
              <a:rPr lang="cs-CZ" sz="36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§ 10a odst. 3 písm. f) zákona č. 250/2000 Sb. o rozpočtových pravidlech územních rozpočtů</a:t>
            </a:r>
            <a:r>
              <a:rPr lang="cs-CZ" sz="3600" b="0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, dochází ke změně povinnosti při předkládání údajů o skutečných majitelích právnických osob. Nově jsou </a:t>
            </a:r>
            <a:r>
              <a:rPr lang="cs-CZ" sz="3600" b="1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vybrané právnické osoby povinny k žádosti o dotaci doložit </a:t>
            </a:r>
            <a:r>
              <a:rPr lang="cs-CZ" sz="3600" b="1" i="0" u="sng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úplný výpis platných údajů a údajů, které byly vymazány bez náhrady nebo s nahrazením novými údaji z evidence skutečných majitelů</a:t>
            </a:r>
            <a:r>
              <a:rPr lang="cs-CZ" sz="3600" b="0" i="0" dirty="0">
                <a:solidFill>
                  <a:srgbClr val="333333"/>
                </a:solidFill>
                <a:effectLst/>
                <a:cs typeface="Times New Roman" panose="02020603050405020304" pitchFamily="18" charset="0"/>
              </a:rPr>
              <a:t>, který není starší než 90 dní od data podání žádosti.</a:t>
            </a:r>
            <a:endParaRPr lang="cs-CZ" altLang="cs-CZ" sz="3600" b="1" dirty="0"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7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Nepovinné přílohy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/>
              <a:t>doklady prokazující profesní způsobilost žadatele (respektive jeho zaměstnanců)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3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/>
              <a:t>poslední výroční zpráva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3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/>
              <a:t>stanovisko pro přidělení dotace od samosprávy obce, ve které bude projekt realizován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3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/>
              <a:t>dokumentace činnosti</a:t>
            </a:r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2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Povinné přílohy k podpisu smlouvy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/>
              <a:t>doklady prokazující profesní způsobilost žadatele (respektive jeho zaměstnanců)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3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/>
              <a:t>poslední výroční zpráva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3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/>
              <a:t>stanovisko pro přidělení dotace od samosprávy obce, ve které bude projekt realizován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3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3600" dirty="0"/>
              <a:t>dokumentace činnosti</a:t>
            </a:r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Povinné přílohy k podpisu smlouvy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600" dirty="0"/>
              <a:t>Příloha „Čestné prohlášení o bezdlužnosti žadatele“ se přikládá pouze k podpisu smlouvy, tedy jen ti, co jsou vybraní k poskytnutí dotace </a:t>
            </a:r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</a:t>
            </a:r>
            <a:r>
              <a:rPr lang="pl-PL" sz="4400" b="1" dirty="0"/>
              <a:t>Jak začít a na co se zaměřit?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600" b="1" dirty="0"/>
              <a:t>KROK 1 - Záměr</a:t>
            </a:r>
            <a:endParaRPr lang="cs-CZ" sz="3600" dirty="0"/>
          </a:p>
          <a:p>
            <a:r>
              <a:rPr lang="cs-CZ" sz="3600" dirty="0"/>
              <a:t>prostudovat všechny podmínky vyhlášených programů </a:t>
            </a:r>
          </a:p>
          <a:p>
            <a:r>
              <a:rPr lang="cs-CZ" sz="3600" dirty="0"/>
              <a:t>výběr programu </a:t>
            </a:r>
          </a:p>
          <a:p>
            <a:r>
              <a:rPr lang="cs-CZ" sz="3600" dirty="0"/>
              <a:t>základní rozpočet projektu </a:t>
            </a:r>
          </a:p>
          <a:p>
            <a:r>
              <a:rPr lang="cs-CZ" sz="3600" dirty="0"/>
              <a:t>na </a:t>
            </a:r>
            <a:r>
              <a:rPr lang="cs-CZ" sz="3600" dirty="0">
                <a:hlinkClick r:id="rId3"/>
              </a:rPr>
              <a:t>www.kraj-lbc.cz</a:t>
            </a:r>
            <a:r>
              <a:rPr lang="cs-CZ" sz="3600" dirty="0"/>
              <a:t> k dispozici potřebné dokumenty – formulář žádosti o poskytnutí dotace, formuláře čestných prohlášení </a:t>
            </a:r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65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</a:t>
            </a:r>
            <a:r>
              <a:rPr lang="pl-PL" sz="4400" b="1" dirty="0"/>
              <a:t>Jak začít a na co se zaměřit?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600" b="1" dirty="0"/>
              <a:t>KROK 2 – Žádost</a:t>
            </a:r>
          </a:p>
          <a:p>
            <a:pPr marL="0" indent="0" algn="ctr">
              <a:buNone/>
            </a:pPr>
            <a:endParaRPr lang="cs-CZ" sz="3600" dirty="0"/>
          </a:p>
          <a:p>
            <a:r>
              <a:rPr lang="cs-CZ" sz="3600" dirty="0"/>
              <a:t>podání žádostí </a:t>
            </a:r>
            <a:r>
              <a:rPr lang="cs-CZ" sz="3600" b="1" dirty="0"/>
              <a:t>20. 1. 2025 – 3. 2. 2025</a:t>
            </a:r>
          </a:p>
          <a:p>
            <a:pPr marL="0" indent="0">
              <a:buNone/>
            </a:pPr>
            <a:r>
              <a:rPr lang="cs-CZ" sz="3600" b="1" dirty="0"/>
              <a:t> </a:t>
            </a:r>
            <a:endParaRPr lang="cs-CZ" sz="36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Žádost o poskytnutí dotace se podává výhradně prostřednictvím úplného standardizovaného formuláře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„Žádost o poskytnutí dotace z rozpočtu Libereckého kraje na rok 2025“.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Formulář žádosti je k dispozici na internetových stránkách Libereckého kraje - na dotačním portálu.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Žádost musí být předložena do 3. 2. 2025 do 16:00 hodin dvěma níže uvedenými formami: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ELEKTRONICKY A ZÁROVEŇ DATOVOU SCHRÁNKOU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Žádost musí být vyplněná, uložená a odeslaná včetně příloh 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systému RAP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zároveň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prostřednictvím datové schránky.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Veřejnoprávní podepisující připojí ke svému kvalifikovanému elektronickému podpisu** statutárního zástupce kvalifikované elektronické časové razítko.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ID datové schránky: c5kbvkw.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Rozhodující je datum a hodina doručení žádosti a jejích povinných příloh.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Žádosti o poskytnutí dotace doručené po uplynutí lhůty pro příjem žádostí budou vyřazeny a žadatelé budou nejpozději do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pracovních dnů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vyřazení žádosti vyrozuměni.</a:t>
            </a:r>
            <a:endParaRPr lang="cs-CZ" sz="3600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</a:t>
            </a:r>
            <a:r>
              <a:rPr lang="pl-PL" sz="4400" b="1" dirty="0"/>
              <a:t>Jak začít a na co se zaměřit?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4000" b="1" dirty="0"/>
              <a:t>KROK 3 – Rozpočet</a:t>
            </a:r>
            <a:endParaRPr lang="cs-CZ" sz="4000" dirty="0"/>
          </a:p>
          <a:p>
            <a:r>
              <a:rPr lang="cs-CZ" sz="3600" b="1" dirty="0"/>
              <a:t>celkové náklady na projekt: dotace z rozpočtu LK        a ostatní zdroje – bude uvedeno ve smlouvě </a:t>
            </a:r>
          </a:p>
          <a:p>
            <a:r>
              <a:rPr lang="cs-CZ" sz="3600" dirty="0"/>
              <a:t>nesmí se objevit neuznatelné výdaje (vyřazení žádosti) </a:t>
            </a:r>
          </a:p>
          <a:p>
            <a:r>
              <a:rPr lang="pl-PL" sz="3600" b="1" dirty="0"/>
              <a:t>vyplnit pouze rok 2025 </a:t>
            </a:r>
            <a:r>
              <a:rPr lang="pl-PL" sz="3600" dirty="0"/>
              <a:t>(zdroje i finanční rozvaha projektu) </a:t>
            </a:r>
          </a:p>
          <a:p>
            <a:r>
              <a:rPr lang="cs-CZ" sz="3600" dirty="0"/>
              <a:t>součty tabulek Zdroje na zajištění projektu a Finanční rozvaha projektu musí být SHODNÉ </a:t>
            </a:r>
          </a:p>
          <a:p>
            <a:r>
              <a:rPr lang="cs-CZ" sz="3600" dirty="0"/>
              <a:t>nesmí být použity jiné prostředky z rozpočtu Libereckého kraje (žádat lze pouze v 1 programu)</a:t>
            </a:r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0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Oblast podpory 5 – Sociální věci  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cs-CZ" altLang="cs-CZ" sz="2800" b="1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cs-CZ" altLang="cs-CZ" sz="3600" b="1" dirty="0"/>
              <a:t>Číslo programu a název programu: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cs-CZ" altLang="cs-CZ" sz="3600" b="1" dirty="0"/>
              <a:t> 5.1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cs-CZ" altLang="cs-CZ" sz="3600" b="1" dirty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cs-CZ" altLang="cs-CZ" sz="3600" b="1" dirty="0"/>
              <a:t>Podpora integrace národnostních menšin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cs-CZ" altLang="cs-CZ" sz="3600" b="1" dirty="0"/>
              <a:t>a cizinců</a:t>
            </a:r>
          </a:p>
          <a:p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6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</a:t>
            </a:r>
            <a:r>
              <a:rPr lang="pl-PL" sz="4400" b="1" dirty="0"/>
              <a:t>Jak začít a na co se zaměřit?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4000" b="1" dirty="0"/>
              <a:t>KROK 4 - Formulář žádosti</a:t>
            </a:r>
          </a:p>
          <a:p>
            <a:pPr marL="0" indent="0">
              <a:buNone/>
            </a:pPr>
            <a:endParaRPr lang="cs-CZ" sz="4000" b="1" dirty="0"/>
          </a:p>
          <a:p>
            <a:pPr marL="514350" indent="-514350">
              <a:buAutoNum type="arabicPeriod"/>
            </a:pPr>
            <a:r>
              <a:rPr lang="cs-CZ" sz="4000" b="1" dirty="0"/>
              <a:t>www.kraj-lbc.cz </a:t>
            </a:r>
          </a:p>
          <a:p>
            <a:pPr marL="514350" indent="-514350">
              <a:buAutoNum type="arabicPeriod"/>
            </a:pPr>
            <a:r>
              <a:rPr lang="cs-CZ" sz="4000" b="1" dirty="0"/>
              <a:t>Dotace </a:t>
            </a:r>
          </a:p>
          <a:p>
            <a:pPr marL="514350" indent="-514350">
              <a:buAutoNum type="arabicPeriod"/>
            </a:pPr>
            <a:r>
              <a:rPr lang="cs-CZ" sz="4000" b="1" dirty="0"/>
              <a:t>Oblast: sociální oblast </a:t>
            </a:r>
          </a:p>
          <a:p>
            <a:pPr marL="514350" indent="-514350">
              <a:buAutoNum type="arabicPeriod"/>
            </a:pPr>
            <a:r>
              <a:rPr lang="cs-CZ" sz="4000" b="1" dirty="0"/>
              <a:t>Oblast podpory: sociální věci</a:t>
            </a:r>
            <a:endParaRPr lang="cs-CZ" sz="4000" dirty="0"/>
          </a:p>
          <a:p>
            <a:pPr marL="514350" indent="-514350">
              <a:buAutoNum type="arabicPeriod"/>
            </a:pPr>
            <a:r>
              <a:rPr lang="cs-CZ" sz="4000" b="1" dirty="0"/>
              <a:t>Příslušný program (5.1) </a:t>
            </a:r>
          </a:p>
          <a:p>
            <a:pPr marL="514350" indent="-514350">
              <a:buAutoNum type="arabicPeriod"/>
            </a:pPr>
            <a:r>
              <a:rPr lang="cs-CZ" sz="4000" b="1" dirty="0"/>
              <a:t>Vyplňte žádost</a:t>
            </a:r>
            <a:endParaRPr lang="cs-CZ" sz="4000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6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</a:t>
            </a:r>
            <a:r>
              <a:rPr lang="pl-PL" sz="4400" b="1" dirty="0"/>
              <a:t>změny oproti roku 2024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/>
              <a:t>Minimální a maximální výše dotace</a:t>
            </a:r>
          </a:p>
          <a:p>
            <a:pPr algn="just"/>
            <a:r>
              <a:rPr lang="cs-CZ" sz="4000" dirty="0"/>
              <a:t>Zasílání pomocí formuláře přes dotační portál</a:t>
            </a:r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89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</a:t>
            </a:r>
            <a:r>
              <a:rPr lang="pl-PL" sz="4400" b="1" dirty="0"/>
              <a:t>Odeslat elektronicky - portál</a:t>
            </a:r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ECAE207-B604-020A-0BD1-D8801EF81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43" y="2172494"/>
            <a:ext cx="3114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1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</a:t>
            </a:r>
            <a:r>
              <a:rPr lang="pl-PL" sz="4400" b="1" dirty="0"/>
              <a:t>Odeslat elektronicky </a:t>
            </a:r>
            <a:br>
              <a:rPr lang="pl-PL" sz="4400" b="1" dirty="0"/>
            </a:br>
            <a:r>
              <a:rPr lang="pl-PL" sz="4400" b="1" dirty="0"/>
              <a:t>                               – datová schránka</a:t>
            </a:r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ECAE207-B604-020A-0BD1-D8801EF81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43" y="2172494"/>
            <a:ext cx="3114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Kontroly – nejčastější chyby</a:t>
            </a:r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1C968-522F-1C41-B406-DB772BF9C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dirty="0"/>
              <a:t>- povinná publicita (logo kraje – tiskové odd.)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účetní evidence – mít v souladu s dodanými doklady, vést oddělenou účetní evidenci poskytnutých finančních prostředků z dotace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kniha jízd (soukromé vozidlo, TP)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platby za služby (účast na akcích)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číslování účetních dokumentů (vyúčtování)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řazení příloh vzestupně dle očíslování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57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Kontroly – nejčastější chyby</a:t>
            </a:r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1C968-522F-1C41-B406-DB772BF9C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dirty="0"/>
              <a:t>- </a:t>
            </a:r>
            <a:r>
              <a:rPr lang="cs-CZ" altLang="cs-CZ" sz="2800" dirty="0"/>
              <a:t>DPH je způsobilý výdaj jen pro neplátce DPH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 b="1" dirty="0"/>
              <a:t>doložení závazných parametrů!!! </a:t>
            </a:r>
            <a:r>
              <a:rPr lang="cs-CZ" altLang="cs-CZ" sz="2800" dirty="0"/>
              <a:t>– jedná-li se o akce, nutno doložit buď pozvánku, dále je-li prezenční listina, také doložit, jinak seznam účastníků (název akce, datum), snímky z akce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800" dirty="0"/>
              <a:t>pokud byla akce online, pak na začátku a konci akce pořídit printscreen monitoru a dodat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dirty="0"/>
              <a:t>- vnitřní směrnice (kdo může podepisovat)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dirty="0"/>
              <a:t>- nákup zařizovacích předmětů (prosinec NE!)</a:t>
            </a:r>
          </a:p>
        </p:txBody>
      </p:sp>
    </p:spTree>
    <p:extLst>
      <p:ext uri="{BB962C8B-B14F-4D97-AF65-F5344CB8AC3E}">
        <p14:creationId xmlns:p14="http://schemas.microsoft.com/office/powerpoint/2010/main" val="4025390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KONTAKTY</a:t>
            </a:r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1C968-522F-1C41-B406-DB772BF9C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b="1" dirty="0"/>
              <a:t>Václav Strouhal, </a:t>
            </a:r>
            <a:r>
              <a:rPr lang="cs-CZ" altLang="cs-CZ" sz="2800" b="1" dirty="0" err="1"/>
              <a:t>DiS</a:t>
            </a:r>
            <a:r>
              <a:rPr lang="cs-CZ" altLang="cs-CZ" sz="2800" b="1" dirty="0"/>
              <a:t>.      - </a:t>
            </a:r>
            <a:r>
              <a:rPr lang="cs-CZ" altLang="cs-CZ" sz="2800" b="1" dirty="0">
                <a:hlinkClick r:id="rId4"/>
              </a:rPr>
              <a:t>vaclav.strouhal@kraj-lbc.cz</a:t>
            </a:r>
            <a:r>
              <a:rPr lang="cs-CZ" altLang="cs-CZ" sz="2800" b="1" dirty="0"/>
              <a:t> </a:t>
            </a:r>
            <a:br>
              <a:rPr lang="cs-CZ" altLang="cs-CZ" sz="2800" b="1" dirty="0"/>
            </a:br>
            <a:r>
              <a:rPr lang="cs-CZ" altLang="cs-CZ" sz="2800" b="1" dirty="0"/>
              <a:t>                                                       tel. 485 226 445, 725 704 057 </a:t>
            </a:r>
            <a:br>
              <a:rPr lang="cs-CZ" altLang="cs-CZ" sz="2800" b="1" dirty="0"/>
            </a:br>
            <a:endParaRPr lang="cs-CZ" altLang="cs-CZ" sz="28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b="1" dirty="0"/>
              <a:t>Ing. Andrea Klimečková - </a:t>
            </a:r>
            <a:r>
              <a:rPr lang="cs-CZ" altLang="cs-CZ" b="1" dirty="0">
                <a:hlinkClick r:id="rId5"/>
              </a:rPr>
              <a:t>andrea.klimeckova@kraj-lbc.cz</a:t>
            </a:r>
            <a:br>
              <a:rPr lang="cs-CZ" altLang="cs-CZ" b="1" dirty="0"/>
            </a:br>
            <a:r>
              <a:rPr lang="cs-CZ" altLang="cs-CZ" b="1" dirty="0"/>
              <a:t>                                                        </a:t>
            </a:r>
            <a:r>
              <a:rPr lang="cs-CZ" altLang="cs-CZ" sz="2800" b="1" dirty="0"/>
              <a:t>tel. 485 226 456, 702 010 348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28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800" b="1" dirty="0"/>
              <a:t>Bc. Maxim Sačok</a:t>
            </a:r>
            <a:r>
              <a:rPr lang="cs-CZ" altLang="cs-CZ" b="1" dirty="0"/>
              <a:t>               </a:t>
            </a:r>
            <a:r>
              <a:rPr lang="cs-CZ" altLang="cs-CZ" sz="2800" b="1" dirty="0"/>
              <a:t>- </a:t>
            </a:r>
            <a:r>
              <a:rPr lang="cs-CZ" altLang="cs-CZ" sz="2800" b="1" dirty="0">
                <a:hlinkClick r:id="rId6"/>
              </a:rPr>
              <a:t>maxim.sacok@kraj-lbc.cz</a:t>
            </a:r>
            <a:br>
              <a:rPr lang="cs-CZ" altLang="cs-CZ" b="1" dirty="0"/>
            </a:br>
            <a:r>
              <a:rPr lang="cs-CZ" altLang="cs-CZ" b="1" dirty="0"/>
              <a:t>                                                        </a:t>
            </a:r>
            <a:r>
              <a:rPr lang="cs-CZ" altLang="cs-CZ" sz="2800" b="1" dirty="0"/>
              <a:t>tel. 485 226 244, 739 541 522 </a:t>
            </a:r>
          </a:p>
        </p:txBody>
      </p:sp>
    </p:spTree>
    <p:extLst>
      <p:ext uri="{BB962C8B-B14F-4D97-AF65-F5344CB8AC3E}">
        <p14:creationId xmlns:p14="http://schemas.microsoft.com/office/powerpoint/2010/main" val="327017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Podpora integrace </a:t>
            </a:r>
            <a:br>
              <a:rPr lang="cs-CZ" altLang="cs-CZ" sz="4400" b="1" dirty="0"/>
            </a:br>
            <a:r>
              <a:rPr lang="cs-CZ" altLang="cs-CZ" sz="4400" b="1" dirty="0"/>
              <a:t>národnostních menšin a cizinců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cs-CZ" altLang="cs-CZ" sz="5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8000" dirty="0"/>
              <a:t>celkový objem:</a:t>
            </a:r>
            <a:r>
              <a:rPr lang="cs-CZ" altLang="cs-CZ" sz="8000" b="1" dirty="0"/>
              <a:t>			1 500 000,- Kč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8000" dirty="0"/>
              <a:t>minimální dotace:                  		      </a:t>
            </a:r>
            <a:r>
              <a:rPr lang="cs-CZ" altLang="cs-CZ" sz="8000" b="1" dirty="0"/>
              <a:t>30 000,- Kč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8000" dirty="0"/>
              <a:t>maximální dotace:                	                     </a:t>
            </a:r>
            <a:r>
              <a:rPr lang="cs-CZ" altLang="cs-CZ" sz="8000" b="1" dirty="0"/>
              <a:t>120 000,- Kč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8000" dirty="0"/>
              <a:t>příjem žádostí:           </a:t>
            </a:r>
            <a:r>
              <a:rPr lang="cs-CZ" altLang="cs-CZ" sz="8000" b="1" dirty="0"/>
              <a:t>			20. 01. (08:00) – 03. 02. 2025 (16:00)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8000" dirty="0"/>
              <a:t>termín realizace aktivit:</a:t>
            </a:r>
            <a:r>
              <a:rPr lang="cs-CZ" altLang="cs-CZ" sz="8000" b="1" dirty="0"/>
              <a:t>		1. 1. – 31. 12. 2025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8000" dirty="0"/>
              <a:t>rozhodnutí o žádosti:</a:t>
            </a:r>
            <a:r>
              <a:rPr lang="cs-CZ" altLang="cs-CZ" sz="8000" b="1" dirty="0"/>
              <a:t>			březen 2025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8000" dirty="0"/>
              <a:t>žadatel:</a:t>
            </a:r>
            <a:r>
              <a:rPr lang="cs-CZ" altLang="cs-CZ" sz="8000" b="1" dirty="0"/>
              <a:t>                    </a:t>
            </a:r>
            <a:r>
              <a:rPr lang="cs-CZ" altLang="cs-CZ" sz="8000" dirty="0"/>
              <a:t>viz</a:t>
            </a:r>
            <a:r>
              <a:rPr lang="cs-CZ" altLang="cs-CZ" sz="8000" b="1" dirty="0"/>
              <a:t> </a:t>
            </a:r>
            <a:r>
              <a:rPr lang="cs-CZ" altLang="cs-CZ" sz="8000" dirty="0"/>
              <a:t>vyhlášení programu </a:t>
            </a:r>
            <a:r>
              <a:rPr lang="cs-CZ" altLang="cs-CZ" sz="8000" b="1" dirty="0"/>
              <a:t>„ostatní podmínky programu odst. A“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8000" dirty="0"/>
              <a:t>způsobilé výdaje:</a:t>
            </a:r>
            <a:r>
              <a:rPr lang="cs-CZ" altLang="cs-CZ" sz="8000" b="1" dirty="0"/>
              <a:t> neinvestiční dotace </a:t>
            </a:r>
            <a:r>
              <a:rPr lang="cs-CZ" altLang="cs-CZ" sz="8000" dirty="0"/>
              <a:t>(pozor viz příloha „Obvyklé ceny zařízení a vybavení“)</a:t>
            </a:r>
            <a:endParaRPr lang="cs-CZ" altLang="cs-CZ" sz="8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8000" dirty="0"/>
              <a:t>podpora:		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8000" b="1" dirty="0"/>
              <a:t>     A. aktivity související s komunitní  prací v SVL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8000" b="1" dirty="0"/>
              <a:t>     B. aktivity související s adaptací a integrací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8000" b="1" dirty="0"/>
              <a:t>     C. edukační a informační činnost, osvěta a prevence …..</a:t>
            </a:r>
            <a:endParaRPr lang="cs-CZ" altLang="cs-CZ" sz="8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8000" dirty="0"/>
              <a:t>počet žádostí:</a:t>
            </a:r>
            <a:r>
              <a:rPr lang="cs-CZ" altLang="cs-CZ" sz="8000" b="1" dirty="0"/>
              <a:t>		1 (na jednoho žadatele)</a:t>
            </a:r>
          </a:p>
          <a:p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8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Účel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5400" b="1" dirty="0">
                <a:solidFill>
                  <a:srgbClr val="C00000"/>
                </a:solidFill>
              </a:rPr>
              <a:t>Aktivity související s komunitní prací v SVL</a:t>
            </a:r>
            <a:br>
              <a:rPr lang="cs-CZ" altLang="cs-CZ" sz="5400" b="1" dirty="0">
                <a:solidFill>
                  <a:srgbClr val="C00000"/>
                </a:solidFill>
              </a:rPr>
            </a:br>
            <a:endParaRPr lang="cs-CZ" sz="5400" dirty="0"/>
          </a:p>
          <a:p>
            <a:r>
              <a:rPr lang="cs-CZ" sz="5400" b="1" dirty="0"/>
              <a:t>VŽDY: „Zajištění komunitní práce v ………..</a:t>
            </a:r>
          </a:p>
          <a:p>
            <a:pPr marL="0" indent="0">
              <a:buNone/>
            </a:pPr>
            <a:r>
              <a:rPr lang="cs-CZ" sz="5400" b="1" i="1" dirty="0"/>
              <a:t>    (název lokality, ve které je žádost o poskytnutí  </a:t>
            </a:r>
            <a:br>
              <a:rPr lang="cs-CZ" sz="5400" b="1" i="1" dirty="0"/>
            </a:br>
            <a:r>
              <a:rPr lang="cs-CZ" sz="5400" b="1" i="1" dirty="0"/>
              <a:t>     dotace předkládána)</a:t>
            </a:r>
            <a:r>
              <a:rPr lang="cs-CZ" sz="5400" b="1" dirty="0"/>
              <a:t>“ </a:t>
            </a:r>
            <a:br>
              <a:rPr lang="cs-CZ" sz="5400" b="1" dirty="0"/>
            </a:br>
            <a:endParaRPr lang="cs-CZ" sz="5400" dirty="0"/>
          </a:p>
          <a:p>
            <a:r>
              <a:rPr lang="cs-CZ" sz="5400" dirty="0"/>
              <a:t>v případě vyplnění jiného účelu bude žádost vyřazena  z dalšího hodnocení </a:t>
            </a:r>
            <a:br>
              <a:rPr lang="cs-CZ" sz="5400" dirty="0"/>
            </a:br>
            <a:endParaRPr lang="cs-CZ" sz="5400" dirty="0"/>
          </a:p>
          <a:p>
            <a:r>
              <a:rPr lang="cs-CZ" sz="5400" dirty="0"/>
              <a:t>účel projektu bude doslovně uveden ve smlouvě </a:t>
            </a:r>
          </a:p>
          <a:p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Výstupy parametrů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3400" b="1" dirty="0">
                <a:solidFill>
                  <a:srgbClr val="C00000"/>
                </a:solidFill>
              </a:rPr>
              <a:t>Aktivity související s komunitní prací v SVL</a:t>
            </a:r>
            <a:br>
              <a:rPr lang="cs-CZ" altLang="cs-CZ" sz="3400" b="1" dirty="0">
                <a:solidFill>
                  <a:srgbClr val="C00000"/>
                </a:solidFill>
              </a:rPr>
            </a:br>
            <a:endParaRPr lang="cs-CZ" sz="3400" dirty="0"/>
          </a:p>
          <a:p>
            <a:r>
              <a:rPr lang="cs-CZ" sz="3700" dirty="0"/>
              <a:t>počet osob zapojených do komunitní práce   </a:t>
            </a:r>
          </a:p>
          <a:p>
            <a:pPr marL="0" indent="0">
              <a:buNone/>
            </a:pPr>
            <a:r>
              <a:rPr lang="cs-CZ" sz="3700" dirty="0"/>
              <a:t>  (NE</a:t>
            </a:r>
            <a:r>
              <a:rPr lang="cs-CZ" sz="3700" i="1" dirty="0"/>
              <a:t> pracovníci organizace!) </a:t>
            </a:r>
            <a:endParaRPr lang="cs-CZ" sz="3700" dirty="0"/>
          </a:p>
          <a:p>
            <a:r>
              <a:rPr lang="cs-CZ" sz="3700" dirty="0"/>
              <a:t>osoba (měrná jednotka) </a:t>
            </a:r>
          </a:p>
          <a:p>
            <a:r>
              <a:rPr lang="cs-CZ" sz="3700" dirty="0"/>
              <a:t>číslo (hodnota parametru). </a:t>
            </a:r>
            <a:r>
              <a:rPr lang="cs-CZ" sz="3700" b="1" dirty="0"/>
              <a:t>Při vyúčtování dotace je nutné doložit naplnění hodnoty parametru! </a:t>
            </a:r>
            <a:endParaRPr lang="cs-CZ" sz="3700" dirty="0"/>
          </a:p>
          <a:p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0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Účel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3600" b="1" dirty="0">
                <a:solidFill>
                  <a:srgbClr val="C00000"/>
                </a:solidFill>
              </a:rPr>
              <a:t>Aktivity související s adaptací a integrací</a:t>
            </a:r>
            <a:br>
              <a:rPr lang="cs-CZ" altLang="cs-CZ" sz="3600" b="1" dirty="0">
                <a:solidFill>
                  <a:srgbClr val="C00000"/>
                </a:solidFill>
              </a:rPr>
            </a:br>
            <a:endParaRPr lang="cs-CZ" sz="3600" dirty="0"/>
          </a:p>
          <a:p>
            <a:r>
              <a:rPr lang="cs-CZ" sz="3600" b="1" dirty="0"/>
              <a:t>VŽDY: „Zajištění aktivit adaptace a integrace pro …… </a:t>
            </a:r>
          </a:p>
          <a:p>
            <a:pPr marL="0" indent="0">
              <a:buNone/>
            </a:pPr>
            <a:r>
              <a:rPr lang="cs-CZ" sz="3600" b="1" i="1" dirty="0"/>
              <a:t>    (upřesnění cílové skupiny, pro kterou jsou </a:t>
            </a:r>
            <a:br>
              <a:rPr lang="cs-CZ" sz="3600" b="1" i="1" dirty="0"/>
            </a:br>
            <a:r>
              <a:rPr lang="cs-CZ" sz="3600" b="1" i="1" dirty="0"/>
              <a:t>    aktivity realizovány)“</a:t>
            </a:r>
          </a:p>
          <a:p>
            <a:r>
              <a:rPr lang="cs-CZ" sz="3600" dirty="0"/>
              <a:t>v případě vyplnění jiného účelu bude žádost vyřazena     z dalšího hodnocení </a:t>
            </a:r>
          </a:p>
          <a:p>
            <a:r>
              <a:rPr lang="cs-CZ" sz="3600" dirty="0"/>
              <a:t>účel projektu bude doslovně uveden ve smlouvě </a:t>
            </a:r>
          </a:p>
          <a:p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3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Výstupy parametrů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3600" b="1" dirty="0">
                <a:solidFill>
                  <a:srgbClr val="C00000"/>
                </a:solidFill>
              </a:rPr>
              <a:t>Aktivity související s adaptací a integrací</a:t>
            </a:r>
            <a:br>
              <a:rPr lang="cs-CZ" altLang="cs-CZ" sz="3600" b="1" dirty="0">
                <a:solidFill>
                  <a:srgbClr val="C00000"/>
                </a:solidFill>
              </a:rPr>
            </a:br>
            <a:endParaRPr lang="cs-CZ" sz="3600" dirty="0"/>
          </a:p>
          <a:p>
            <a:r>
              <a:rPr lang="cs-CZ" sz="3600" dirty="0"/>
              <a:t>počet osob zapojených do programů</a:t>
            </a:r>
          </a:p>
          <a:p>
            <a:pPr marL="0" indent="0">
              <a:buNone/>
            </a:pPr>
            <a:r>
              <a:rPr lang="cs-CZ" sz="3600" dirty="0"/>
              <a:t>   (NE</a:t>
            </a:r>
            <a:r>
              <a:rPr lang="cs-CZ" sz="3600" i="1" dirty="0"/>
              <a:t> pracovníci organizace!) </a:t>
            </a:r>
            <a:endParaRPr lang="cs-CZ" sz="3600" dirty="0"/>
          </a:p>
          <a:p>
            <a:r>
              <a:rPr lang="cs-CZ" sz="3600" dirty="0"/>
              <a:t>osoba (měrná jednotka) </a:t>
            </a:r>
          </a:p>
          <a:p>
            <a:r>
              <a:rPr lang="cs-CZ" sz="3600" dirty="0"/>
              <a:t>číslo (hodnota parametru). </a:t>
            </a:r>
            <a:r>
              <a:rPr lang="cs-CZ" sz="3600" b="1" dirty="0"/>
              <a:t>Při vyúčtování dotace je nutné doložit naplnění hodnoty parametru! </a:t>
            </a:r>
            <a:endParaRPr lang="cs-CZ" sz="3600" dirty="0"/>
          </a:p>
          <a:p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0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Účel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3600" b="1" dirty="0">
                <a:solidFill>
                  <a:srgbClr val="C00000"/>
                </a:solidFill>
              </a:rPr>
              <a:t>Edukační činnost</a:t>
            </a:r>
            <a:br>
              <a:rPr lang="cs-CZ" altLang="cs-CZ" sz="3600" b="1" dirty="0">
                <a:solidFill>
                  <a:srgbClr val="C00000"/>
                </a:solidFill>
              </a:rPr>
            </a:br>
            <a:endParaRPr lang="cs-CZ" sz="3600" dirty="0"/>
          </a:p>
          <a:p>
            <a:r>
              <a:rPr lang="cs-CZ" sz="3600" b="1" dirty="0"/>
              <a:t>VŽDY: „Zpracování a tisk ………..</a:t>
            </a:r>
          </a:p>
          <a:p>
            <a:pPr marL="0" indent="0">
              <a:buNone/>
            </a:pPr>
            <a:r>
              <a:rPr lang="cs-CZ" sz="3600" b="1" i="1" dirty="0"/>
              <a:t>   (název dokumentu, na který je žádost</a:t>
            </a:r>
            <a:br>
              <a:rPr lang="cs-CZ" sz="3600" b="1" i="1" dirty="0"/>
            </a:br>
            <a:r>
              <a:rPr lang="cs-CZ" sz="3600" b="1" i="1" dirty="0"/>
              <a:t>    o poskytnutí dotace předkládána)</a:t>
            </a:r>
            <a:r>
              <a:rPr lang="cs-CZ" sz="3600" b="1" dirty="0"/>
              <a:t>“ </a:t>
            </a:r>
            <a:endParaRPr lang="cs-CZ" sz="3600" dirty="0"/>
          </a:p>
          <a:p>
            <a:r>
              <a:rPr lang="cs-CZ" sz="3600" dirty="0"/>
              <a:t>v případě vyplnění jiného účelu bude žádost vyřazena     z dalšího hodnocení </a:t>
            </a:r>
          </a:p>
          <a:p>
            <a:r>
              <a:rPr lang="cs-CZ" sz="3600" dirty="0"/>
              <a:t>účel projektu bude doslovně uveden ve smlouvě </a:t>
            </a:r>
          </a:p>
          <a:p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B7A18-4D88-BE17-6993-E2EAF67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5.1 – Výstupy parametrů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C75B7-D6CC-626B-6270-F3C44CB1F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3600" b="1" dirty="0">
                <a:solidFill>
                  <a:srgbClr val="C00000"/>
                </a:solidFill>
              </a:rPr>
              <a:t>Edukační činnost</a:t>
            </a:r>
            <a:br>
              <a:rPr lang="cs-CZ" altLang="cs-CZ" sz="3600" b="1" dirty="0">
                <a:solidFill>
                  <a:srgbClr val="C00000"/>
                </a:solidFill>
              </a:rPr>
            </a:br>
            <a:endParaRPr lang="cs-CZ" sz="3600" dirty="0"/>
          </a:p>
          <a:p>
            <a:r>
              <a:rPr lang="cs-CZ" sz="3600" dirty="0"/>
              <a:t>počet výtisků</a:t>
            </a:r>
          </a:p>
          <a:p>
            <a:r>
              <a:rPr lang="cs-CZ" sz="3600" dirty="0"/>
              <a:t>publikace (měrná jednotka) </a:t>
            </a:r>
          </a:p>
          <a:p>
            <a:r>
              <a:rPr lang="cs-CZ" sz="3600" dirty="0"/>
              <a:t>číslo (hodnota parametru). </a:t>
            </a:r>
            <a:r>
              <a:rPr lang="cs-CZ" sz="3600" b="1" dirty="0"/>
              <a:t>Při vyúčtování dotace je nutné doložit naplnění hodnoty parametru! </a:t>
            </a:r>
            <a:endParaRPr lang="cs-CZ" sz="3600" dirty="0"/>
          </a:p>
          <a:p>
            <a:endParaRPr lang="cs-CZ" dirty="0"/>
          </a:p>
        </p:txBody>
      </p:sp>
      <p:pic>
        <p:nvPicPr>
          <p:cNvPr id="5" name="Obrázek 4" descr="Obsah obrázku snímek obrazovky, černá, Písmo, Grafika&#10;&#10;Popis byl vytvořen automaticky">
            <a:extLst>
              <a:ext uri="{FF2B5EF4-FFF2-40B4-BE49-F238E27FC236}">
                <a16:creationId xmlns:a16="http://schemas.microsoft.com/office/drawing/2014/main" id="{2BF9B01D-233F-7860-97BE-18D53545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818" y="472316"/>
            <a:ext cx="2027582" cy="7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551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1405</Words>
  <Application>Microsoft Office PowerPoint</Application>
  <PresentationFormat>Širokoúhlá obrazovka</PresentationFormat>
  <Paragraphs>157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Times New Roman</vt:lpstr>
      <vt:lpstr>Wingdings</vt:lpstr>
      <vt:lpstr>Motiv Office</vt:lpstr>
      <vt:lpstr>Dotační fond Libereckého kraje </vt:lpstr>
      <vt:lpstr>Oblast podpory 5 – Sociální věci   </vt:lpstr>
      <vt:lpstr>5.1 – Podpora integrace  národnostních menšin a cizinců</vt:lpstr>
      <vt:lpstr>5.1 – Účel projektu</vt:lpstr>
      <vt:lpstr>5.1 – Výstupy parametrů projektu</vt:lpstr>
      <vt:lpstr>5.1 – Účel projektu</vt:lpstr>
      <vt:lpstr>5.1 – Výstupy parametrů projektu</vt:lpstr>
      <vt:lpstr>5.1 – Účel projektu</vt:lpstr>
      <vt:lpstr>5.1 – Výstupy parametrů projektu</vt:lpstr>
      <vt:lpstr>5.1 – Účel projektu</vt:lpstr>
      <vt:lpstr>5.1 – Výstupy parametrů projektu</vt:lpstr>
      <vt:lpstr>5.1 – Povinné přílohy</vt:lpstr>
      <vt:lpstr>5.1 – Povinné přílohy</vt:lpstr>
      <vt:lpstr>5.1 – Nepovinné přílohy</vt:lpstr>
      <vt:lpstr>Povinné přílohy k podpisu smlouvy</vt:lpstr>
      <vt:lpstr>Povinné přílohy k podpisu smlouvy</vt:lpstr>
      <vt:lpstr>5.1 – Jak začít a na co se zaměřit? </vt:lpstr>
      <vt:lpstr>5.1 – Jak začít a na co se zaměřit? </vt:lpstr>
      <vt:lpstr>5.1 – Jak začít a na co se zaměřit? </vt:lpstr>
      <vt:lpstr>5.1 – Jak začít a na co se zaměřit? </vt:lpstr>
      <vt:lpstr>5.1 – změny oproti roku 2024</vt:lpstr>
      <vt:lpstr>5.1 – Odeslat elektronicky - portál</vt:lpstr>
      <vt:lpstr>5.1 – Odeslat elektronicky                                 – datová schránka</vt:lpstr>
      <vt:lpstr>Kontroly – nejčastější chyby</vt:lpstr>
      <vt:lpstr>Kontroly – nejčastější chyby</vt:lpstr>
      <vt:lpstr>KONTAKTY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Dotační fond Libereckého kraje</dc:title>
  <dc:creator>Strouhal Václav</dc:creator>
  <cp:lastModifiedBy>Strouhal Václav</cp:lastModifiedBy>
  <cp:revision>15</cp:revision>
  <dcterms:created xsi:type="dcterms:W3CDTF">2024-01-10T10:15:15Z</dcterms:created>
  <dcterms:modified xsi:type="dcterms:W3CDTF">2025-01-06T08:27:09Z</dcterms:modified>
</cp:coreProperties>
</file>